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Roboto"/>
      <p:regular r:id="rId24"/>
      <p:bold r:id="rId25"/>
      <p:italic r:id="rId26"/>
      <p:boldItalic r:id="rId27"/>
    </p:embeddedFont>
    <p:embeddedFont>
      <p:font typeface="Raleway Thin"/>
      <p:regular r:id="rId28"/>
      <p:bold r:id="rId29"/>
      <p:italic r:id="rId30"/>
      <p:boldItalic r:id="rId31"/>
    </p:embeddedFont>
    <p:embeddedFont>
      <p:font typeface="Roboto Mon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27">
          <p15:clr>
            <a:srgbClr val="9AA0A6"/>
          </p15:clr>
        </p15:guide>
        <p15:guide id="2" orient="horz" pos="227">
          <p15:clr>
            <a:srgbClr val="9AA0A6"/>
          </p15:clr>
        </p15:guide>
        <p15:guide id="3" pos="5533">
          <p15:clr>
            <a:srgbClr val="9AA0A6"/>
          </p15:clr>
        </p15:guide>
        <p15:guide id="4" orient="horz" pos="2835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6" roundtripDataSignature="AMtx7miKyVgZHdtBUL+DAT6DZki/PPoQe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5AC18C0-FA17-4401-BD6F-12BD45B074CC}">
  <a:tblStyle styleId="{B5AC18C0-FA17-4401-BD6F-12BD45B074C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27"/>
        <p:guide pos="227" orient="horz"/>
        <p:guide pos="5533"/>
        <p:guide pos="2835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Robo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RalewayThin-regular.fntdata"/><Relationship Id="rId27" Type="http://schemas.openxmlformats.org/officeDocument/2006/relationships/font" Target="fonts/Robo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Thin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Thin-boldItalic.fntdata"/><Relationship Id="rId30" Type="http://schemas.openxmlformats.org/officeDocument/2006/relationships/font" Target="fonts/RalewayThin-italic.fntdata"/><Relationship Id="rId11" Type="http://schemas.openxmlformats.org/officeDocument/2006/relationships/slide" Target="slides/slide5.xml"/><Relationship Id="rId33" Type="http://schemas.openxmlformats.org/officeDocument/2006/relationships/font" Target="fonts/RobotoMono-bold.fntdata"/><Relationship Id="rId10" Type="http://schemas.openxmlformats.org/officeDocument/2006/relationships/slide" Target="slides/slide4.xml"/><Relationship Id="rId32" Type="http://schemas.openxmlformats.org/officeDocument/2006/relationships/font" Target="fonts/RobotoMono-regular.fntdata"/><Relationship Id="rId13" Type="http://schemas.openxmlformats.org/officeDocument/2006/relationships/slide" Target="slides/slide7.xml"/><Relationship Id="rId35" Type="http://schemas.openxmlformats.org/officeDocument/2006/relationships/font" Target="fonts/RobotoMono-boldItalic.fntdata"/><Relationship Id="rId12" Type="http://schemas.openxmlformats.org/officeDocument/2006/relationships/slide" Target="slides/slide6.xml"/><Relationship Id="rId34" Type="http://schemas.openxmlformats.org/officeDocument/2006/relationships/font" Target="fonts/RobotoMono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customschemas.google.com/relationships/presentationmetadata" Target="meta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2.png>
</file>

<file path=ppt/media/image3.png>
</file>

<file path=ppt/media/image4.gif>
</file>

<file path=ppt/media/image5.gif>
</file>

<file path=ppt/media/image6.gif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8bf1dd46a7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" name="Google Shape;35;g8bf1dd46a7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8c779352ba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g8c779352ba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8679431b9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8679431b9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c779352ba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g8c779352ba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8c779352ba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g8c779352ba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91dec351f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" name="Google Shape;40;g91dec35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8c779352b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" name="Google Shape;46;g8c779352b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8c779352ba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" name="Google Shape;55;g8c779352ba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8c779352b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8c779352b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8c779352ba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g8c779352ba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8c779352ba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g8c779352ba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8c779352ba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g8c779352ba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c779352ba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g8c779352ba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" type="secHead">
  <p:cSld name="SECTION_HEAD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9"/>
          <p:cNvSpPr txBox="1"/>
          <p:nvPr>
            <p:ph type="title"/>
          </p:nvPr>
        </p:nvSpPr>
        <p:spPr>
          <a:xfrm>
            <a:off x="1115550" y="2042700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aleway"/>
              <a:buNone/>
              <a:defRPr b="1" sz="48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1"/>
          <p:cNvSpPr txBox="1"/>
          <p:nvPr>
            <p:ph type="title"/>
          </p:nvPr>
        </p:nvSpPr>
        <p:spPr>
          <a:xfrm>
            <a:off x="265500" y="831275"/>
            <a:ext cx="4045200" cy="188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" name="Google Shape;16;p1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leway"/>
              <a:buNone/>
              <a:defRPr sz="21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" name="Google Shape;17;p1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8" name="Google Shape;1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3"/>
          <p:cNvSpPr txBox="1"/>
          <p:nvPr>
            <p:ph hasCustomPrompt="1" type="title"/>
          </p:nvPr>
        </p:nvSpPr>
        <p:spPr>
          <a:xfrm>
            <a:off x="311700" y="1716900"/>
            <a:ext cx="8520600" cy="170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Raleway"/>
              <a:buNone/>
              <a:defRPr b="1" sz="120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" name="Google Shape;2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-título">
  <p:cSld name="MAIN_POIN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0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4" name="Google Shape;2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2"/>
          <p:cNvSpPr txBox="1"/>
          <p:nvPr>
            <p:ph idx="1" type="body"/>
          </p:nvPr>
        </p:nvSpPr>
        <p:spPr>
          <a:xfrm>
            <a:off x="1587700" y="4451725"/>
            <a:ext cx="5621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1pPr>
          </a:lstStyle>
          <a:p/>
        </p:txBody>
      </p:sp>
      <p:sp>
        <p:nvSpPr>
          <p:cNvPr id="27" name="Google Shape;2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title">
  <p:cSld name="TITLE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Simples">
  <p:cSld name="MAIN_POINT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4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" name="Google Shape;3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" name="Google Shape;9;p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8bf1dd46a7_0_70"/>
          <p:cNvSpPr txBox="1"/>
          <p:nvPr>
            <p:ph type="title"/>
          </p:nvPr>
        </p:nvSpPr>
        <p:spPr>
          <a:xfrm>
            <a:off x="1115550" y="2042700"/>
            <a:ext cx="6912900" cy="10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Aula 26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Fragments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8c779352ba_0_95"/>
          <p:cNvSpPr txBox="1"/>
          <p:nvPr>
            <p:ph idx="4294967295" type="title"/>
          </p:nvPr>
        </p:nvSpPr>
        <p:spPr>
          <a:xfrm>
            <a:off x="265500" y="282025"/>
            <a:ext cx="40452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 sz="3600">
                <a:latin typeface="Raleway"/>
                <a:ea typeface="Raleway"/>
                <a:cs typeface="Raleway"/>
                <a:sym typeface="Raleway"/>
              </a:rPr>
              <a:t>Ciclo de vida</a:t>
            </a:r>
            <a:endParaRPr b="1" sz="3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4" name="Google Shape;94;g8c779352ba_0_95"/>
          <p:cNvSpPr txBox="1"/>
          <p:nvPr/>
        </p:nvSpPr>
        <p:spPr>
          <a:xfrm>
            <a:off x="265500" y="1010125"/>
            <a:ext cx="8369700" cy="31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pt-BR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onStop() - </a:t>
            </a:r>
            <a:r>
              <a:rPr b="0" i="0" lang="pt-BR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Assim como no ciclo de vida da Activity, uma vez que o Fragment não está mais visível, há uma chance dele ser encerrado.</a:t>
            </a:r>
            <a:endParaRPr b="0" i="0" sz="15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pt-BR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onDestroyView() - </a:t>
            </a:r>
            <a:r>
              <a:rPr b="0" i="0" lang="pt-BR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 onDestroyView é correspondente ao onDestroy da Activity e é chamado imediatamente antes do Fragment ser destruido. Ele funciona independente da Activity pai.</a:t>
            </a:r>
            <a:endParaRPr b="0" i="0" sz="15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pt-BR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onDestroy() -</a:t>
            </a:r>
            <a:r>
              <a:rPr b="0" i="0" lang="pt-BR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chamado para fazer a limpeza final do estado do fragmento.</a:t>
            </a:r>
            <a:endParaRPr b="0" i="0" sz="15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pt-BR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onDeatch() - </a:t>
            </a:r>
            <a:r>
              <a:rPr b="0" i="0" lang="pt-BR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 onDetach é a última coisa que acontece no ciclo de vida, mesmo após o seu Fragment ser tecnicamente destruído.</a:t>
            </a:r>
            <a:endParaRPr b="0" i="0" sz="15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1100"/>
              </a:spcBef>
              <a:spcAft>
                <a:spcPts val="60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g8679431b96_0_3"/>
          <p:cNvPicPr preferRelativeResize="0"/>
          <p:nvPr/>
        </p:nvPicPr>
        <p:blipFill>
          <a:blip r:embed="rId3">
            <a:alphaModFix amt="89000"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4" name="Google Shape;104;g8c779352ba_0_136"/>
          <p:cNvGraphicFramePr/>
          <p:nvPr/>
        </p:nvGraphicFramePr>
        <p:xfrm>
          <a:off x="952500" y="11049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{B5AC18C0-FA17-4401-BD6F-12BD45B074CC}</a:tableStyleId>
              </a:tblPr>
              <a:tblGrid>
                <a:gridCol w="3619500"/>
                <a:gridCol w="3619500"/>
              </a:tblGrid>
              <a:tr h="306675"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pt-BR" sz="2400" u="none" cap="none" strike="noStrike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Diferenças</a:t>
                      </a:r>
                      <a:endParaRPr b="1" sz="24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 hMerge="1"/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pt-BR" sz="1800" u="none" cap="none" strike="noStrike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Activity</a:t>
                      </a:r>
                      <a:endParaRPr b="1" sz="18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pt-BR" sz="1800" u="none" cap="none" strike="noStrike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Fragment</a:t>
                      </a:r>
                      <a:endParaRPr b="1" sz="18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pt-BR" sz="1800" u="none" cap="none" strike="noStrike">
                          <a:solidFill>
                            <a:schemeClr val="dk1"/>
                          </a:solidFill>
                          <a:latin typeface="Raleway Thin"/>
                          <a:ea typeface="Raleway Thin"/>
                          <a:cs typeface="Raleway Thin"/>
                          <a:sym typeface="Raleway Thin"/>
                        </a:rPr>
                        <a:t>Só pode rodar uma por vez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pt-BR" sz="1800" u="none" cap="none" strike="noStrike">
                          <a:solidFill>
                            <a:schemeClr val="dk1"/>
                          </a:solidFill>
                          <a:latin typeface="Raleway Thin"/>
                          <a:ea typeface="Raleway Thin"/>
                          <a:cs typeface="Raleway Thin"/>
                          <a:sym typeface="Raleway Thin"/>
                        </a:rPr>
                        <a:t>Pode ter várias rodando ao mesmo tempo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pt-BR" sz="1800" u="none" cap="none" strike="noStrike">
                          <a:solidFill>
                            <a:schemeClr val="dk1"/>
                          </a:solidFill>
                          <a:latin typeface="Raleway Thin"/>
                          <a:ea typeface="Raleway Thin"/>
                          <a:cs typeface="Raleway Thin"/>
                          <a:sym typeface="Raleway Thin"/>
                        </a:rPr>
                        <a:t>Funciona por si só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pt-BR" sz="1800" u="none" cap="none" strike="noStrike">
                          <a:solidFill>
                            <a:schemeClr val="dk1"/>
                          </a:solidFill>
                          <a:latin typeface="Raleway Thin"/>
                          <a:ea typeface="Raleway Thin"/>
                          <a:cs typeface="Raleway Thin"/>
                          <a:sym typeface="Raleway Thin"/>
                        </a:rPr>
                        <a:t>Precisa de uma Activity para ser apresentado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pt-BR" sz="1800" u="none" cap="none" strike="noStrike">
                          <a:solidFill>
                            <a:schemeClr val="dk1"/>
                          </a:solidFill>
                          <a:latin typeface="Raleway Thin"/>
                          <a:ea typeface="Raleway Thin"/>
                          <a:cs typeface="Raleway Thin"/>
                          <a:sym typeface="Raleway Thin"/>
                        </a:rPr>
                        <a:t>Código único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pt-BR" sz="1800" u="none" cap="none" strike="noStrike">
                          <a:solidFill>
                            <a:schemeClr val="dk1"/>
                          </a:solidFill>
                          <a:latin typeface="Raleway Thin"/>
                          <a:ea typeface="Raleway Thin"/>
                          <a:cs typeface="Raleway Thin"/>
                          <a:sym typeface="Raleway Thin"/>
                        </a:rPr>
                        <a:t>Possibilidade de reutilização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8c779352ba_0_140"/>
          <p:cNvSpPr txBox="1"/>
          <p:nvPr/>
        </p:nvSpPr>
        <p:spPr>
          <a:xfrm>
            <a:off x="1660050" y="508150"/>
            <a:ext cx="5823900" cy="8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pt-BR" sz="3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Instanciando um Fragment numa Activity</a:t>
            </a:r>
            <a:endParaRPr b="1" i="0" sz="3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0" name="Google Shape;110;g8c779352ba_0_140"/>
          <p:cNvSpPr txBox="1"/>
          <p:nvPr/>
        </p:nvSpPr>
        <p:spPr>
          <a:xfrm>
            <a:off x="1171950" y="2924975"/>
            <a:ext cx="7057500" cy="1041000"/>
          </a:xfrm>
          <a:prstGeom prst="rect">
            <a:avLst/>
          </a:prstGeom>
          <a:solidFill>
            <a:srgbClr val="EFEFEF"/>
          </a:solidFill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FragmentManager manager = getSupportFragmentManager();</a:t>
            </a:r>
            <a:endParaRPr b="1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FragmentTransaction transaction = manager.beginTransaction();</a:t>
            </a:r>
            <a:endParaRPr b="1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transaction.replace(R.id.</a:t>
            </a:r>
            <a:r>
              <a:rPr b="1" lang="pt-BR">
                <a:solidFill>
                  <a:srgbClr val="351C75"/>
                </a:solidFill>
                <a:latin typeface="Roboto Mono"/>
                <a:ea typeface="Roboto Mono"/>
                <a:cs typeface="Roboto Mono"/>
                <a:sym typeface="Roboto Mono"/>
              </a:rPr>
              <a:t>frameLayout</a:t>
            </a:r>
            <a:r>
              <a:rPr b="1" i="0" lang="pt-BR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i="0" lang="pt-BR" sz="1400" u="none" cap="none" strike="noStrike">
                <a:solidFill>
                  <a:srgbClr val="0B5394"/>
                </a:solidFill>
                <a:latin typeface="Roboto Mono"/>
                <a:ea typeface="Roboto Mono"/>
                <a:cs typeface="Roboto Mono"/>
                <a:sym typeface="Roboto Mono"/>
              </a:rPr>
              <a:t>new </a:t>
            </a:r>
            <a:r>
              <a:rPr b="1" i="0" lang="pt-BR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MeuFragment());</a:t>
            </a:r>
            <a:endParaRPr b="1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transaction.commit();</a:t>
            </a:r>
            <a:endParaRPr b="1" i="0" sz="14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1" name="Google Shape;111;g8c779352ba_0_140"/>
          <p:cNvSpPr txBox="1"/>
          <p:nvPr/>
        </p:nvSpPr>
        <p:spPr>
          <a:xfrm>
            <a:off x="711300" y="1846763"/>
            <a:ext cx="7721400" cy="5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Para colocarmos um </a:t>
            </a:r>
            <a:r>
              <a:rPr b="1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fragmento de tela </a:t>
            </a: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dentro de uma </a:t>
            </a:r>
            <a:r>
              <a:rPr b="1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Activity </a:t>
            </a: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precisamos iniciar uma </a:t>
            </a:r>
            <a:r>
              <a:rPr b="1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transação</a:t>
            </a: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, fazer o </a:t>
            </a:r>
            <a:r>
              <a:rPr b="1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replace </a:t>
            </a: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e </a:t>
            </a:r>
            <a:r>
              <a:rPr b="1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commitar</a:t>
            </a: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. Tudo isso através da classe </a:t>
            </a:r>
            <a:r>
              <a:rPr b="1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FragmentManager</a:t>
            </a: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: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91dec351ff_0_0"/>
          <p:cNvSpPr txBox="1"/>
          <p:nvPr/>
        </p:nvSpPr>
        <p:spPr>
          <a:xfrm>
            <a:off x="1668813" y="2070737"/>
            <a:ext cx="3547800" cy="10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lang="pt-BR" sz="5500">
                <a:latin typeface="Roboto"/>
                <a:ea typeface="Roboto"/>
                <a:cs typeface="Roboto"/>
                <a:sym typeface="Roboto"/>
              </a:rPr>
              <a:t>Fragments</a:t>
            </a:r>
            <a:endParaRPr b="0" i="0" sz="55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3" name="Google Shape;43;g91dec351ff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2713" y="1124926"/>
            <a:ext cx="1627676" cy="28936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0E8E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8c779352ba_0_5"/>
          <p:cNvSpPr txBox="1"/>
          <p:nvPr>
            <p:ph type="title"/>
          </p:nvPr>
        </p:nvSpPr>
        <p:spPr>
          <a:xfrm>
            <a:off x="319200" y="1181800"/>
            <a:ext cx="4045200" cy="87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/>
              <a:t>O que são?</a:t>
            </a:r>
            <a:endParaRPr/>
          </a:p>
        </p:txBody>
      </p:sp>
      <p:sp>
        <p:nvSpPr>
          <p:cNvPr id="49" name="Google Shape;49;g8c779352ba_0_5"/>
          <p:cNvSpPr txBox="1"/>
          <p:nvPr/>
        </p:nvSpPr>
        <p:spPr>
          <a:xfrm>
            <a:off x="465750" y="2384525"/>
            <a:ext cx="3455700" cy="15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Um Fragment é um “pedaço” de tela que pode ser reutilizado em </a:t>
            </a:r>
            <a:r>
              <a:rPr b="1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outras partes </a:t>
            </a: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do seu app. 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50" name="Google Shape;50;g8c779352ba_0_5"/>
          <p:cNvGrpSpPr/>
          <p:nvPr/>
        </p:nvGrpSpPr>
        <p:grpSpPr>
          <a:xfrm>
            <a:off x="4590175" y="0"/>
            <a:ext cx="4553826" cy="5143500"/>
            <a:chOff x="4590175" y="0"/>
            <a:chExt cx="4553826" cy="5143500"/>
          </a:xfrm>
        </p:grpSpPr>
        <p:pic>
          <p:nvPicPr>
            <p:cNvPr id="51" name="Google Shape;51;g8c779352ba_0_5"/>
            <p:cNvPicPr preferRelativeResize="0"/>
            <p:nvPr/>
          </p:nvPicPr>
          <p:blipFill rotWithShape="1">
            <a:blip r:embed="rId3">
              <a:alphaModFix/>
            </a:blip>
            <a:srcRect b="0" l="17040" r="16549" t="0"/>
            <a:stretch/>
          </p:blipFill>
          <p:spPr>
            <a:xfrm>
              <a:off x="4590175" y="0"/>
              <a:ext cx="4553826" cy="5143500"/>
            </a:xfrm>
            <a:prstGeom prst="rect">
              <a:avLst/>
            </a:pr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52" name="Google Shape;52;g8c779352ba_0_5"/>
            <p:cNvSpPr/>
            <p:nvPr/>
          </p:nvSpPr>
          <p:spPr>
            <a:xfrm>
              <a:off x="6778250" y="3442300"/>
              <a:ext cx="411900" cy="318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c779352ba_0_41"/>
          <p:cNvSpPr txBox="1"/>
          <p:nvPr/>
        </p:nvSpPr>
        <p:spPr>
          <a:xfrm>
            <a:off x="1320000" y="654000"/>
            <a:ext cx="6504000" cy="6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pt-BR" sz="3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Como surgiu a necessidade?</a:t>
            </a:r>
            <a:endParaRPr b="1" i="0" sz="3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58" name="Google Shape;58;g8c779352ba_0_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57375" y="1548000"/>
            <a:ext cx="5229250" cy="3217825"/>
          </a:xfrm>
          <a:prstGeom prst="rect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g8c779352ba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638" y="598424"/>
            <a:ext cx="8048725" cy="394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8c779352ba_0_74"/>
          <p:cNvSpPr txBox="1"/>
          <p:nvPr/>
        </p:nvSpPr>
        <p:spPr>
          <a:xfrm>
            <a:off x="872250" y="649300"/>
            <a:ext cx="3705900" cy="6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pt-BR" sz="3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Vantagens</a:t>
            </a:r>
            <a:endParaRPr b="1" i="0" sz="3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9" name="Google Shape;69;g8c779352ba_0_74"/>
          <p:cNvSpPr txBox="1"/>
          <p:nvPr/>
        </p:nvSpPr>
        <p:spPr>
          <a:xfrm>
            <a:off x="872250" y="1886825"/>
            <a:ext cx="7399500" cy="21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Thin"/>
              <a:buChar char="➔"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Reutilização de telas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Thin"/>
              <a:buChar char="➔"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Diminui a duplicação de código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Thin"/>
              <a:buChar char="➔"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Permite modularizar uma Activity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Thin"/>
              <a:buChar char="➔"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Facilitação de designs dinâmicos e flexíveis para telas grandes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8c779352ba_0_79"/>
          <p:cNvSpPr txBox="1"/>
          <p:nvPr>
            <p:ph type="title"/>
          </p:nvPr>
        </p:nvSpPr>
        <p:spPr>
          <a:xfrm>
            <a:off x="265500" y="282025"/>
            <a:ext cx="40452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/>
              <a:t>Ciclo de vida</a:t>
            </a:r>
            <a:endParaRPr/>
          </a:p>
        </p:txBody>
      </p:sp>
      <p:sp>
        <p:nvSpPr>
          <p:cNvPr id="75" name="Google Shape;75;g8c779352ba_0_79"/>
          <p:cNvSpPr txBox="1"/>
          <p:nvPr>
            <p:ph idx="1" type="subTitle"/>
          </p:nvPr>
        </p:nvSpPr>
        <p:spPr>
          <a:xfrm>
            <a:off x="265500" y="1200150"/>
            <a:ext cx="4045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Thin"/>
              <a:buChar char="➔"/>
            </a:pPr>
            <a:r>
              <a:rPr lang="pt-BR" sz="1800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Ciclo de vida da </a:t>
            </a:r>
            <a:r>
              <a:rPr b="1" lang="pt-BR" sz="1800">
                <a:solidFill>
                  <a:srgbClr val="000000"/>
                </a:solidFill>
              </a:rPr>
              <a:t>Fragment</a:t>
            </a:r>
            <a:r>
              <a:rPr lang="pt-BR" sz="1800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 depende do ciclo da </a:t>
            </a:r>
            <a:r>
              <a:rPr b="1" lang="pt-BR" sz="1800">
                <a:solidFill>
                  <a:srgbClr val="000000"/>
                </a:solidFill>
              </a:rPr>
              <a:t>Activity</a:t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b="1"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Thin"/>
              <a:buChar char="➔"/>
            </a:pPr>
            <a:r>
              <a:rPr lang="pt-BR" sz="1800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O ciclo começa quando a </a:t>
            </a:r>
            <a:r>
              <a:rPr b="1" lang="pt-BR" sz="1800">
                <a:solidFill>
                  <a:srgbClr val="000000"/>
                </a:solidFill>
              </a:rPr>
              <a:t>Activity</a:t>
            </a:r>
            <a:r>
              <a:rPr lang="pt-BR" sz="1800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 está </a:t>
            </a:r>
            <a:r>
              <a:rPr b="1" lang="pt-BR" sz="1800">
                <a:solidFill>
                  <a:srgbClr val="000000"/>
                </a:solidFill>
              </a:rPr>
              <a:t>ativa</a:t>
            </a:r>
            <a:endParaRPr b="1"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b="1"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Thin"/>
              <a:buChar char="➔"/>
            </a:pPr>
            <a:r>
              <a:rPr lang="pt-BR" sz="1800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É obrigatório a implementação do método </a:t>
            </a:r>
            <a:r>
              <a:rPr b="1" lang="pt-BR" sz="1800">
                <a:solidFill>
                  <a:srgbClr val="000000"/>
                </a:solidFill>
              </a:rPr>
              <a:t>onCreateView</a:t>
            </a:r>
            <a:r>
              <a:rPr lang="pt-BR" sz="1800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. Pois é invocado pelo sistema assim que a tela renderiza pela primeira vez</a:t>
            </a:r>
            <a:endParaRPr sz="1800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76" name="Google Shape;76;g8c779352ba_0_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9675" y="50463"/>
            <a:ext cx="3682300" cy="504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8c779352ba_0_85"/>
          <p:cNvSpPr txBox="1"/>
          <p:nvPr>
            <p:ph idx="4294967295" type="title"/>
          </p:nvPr>
        </p:nvSpPr>
        <p:spPr>
          <a:xfrm>
            <a:off x="265500" y="282025"/>
            <a:ext cx="40452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 sz="3600">
                <a:latin typeface="Raleway"/>
                <a:ea typeface="Raleway"/>
                <a:cs typeface="Raleway"/>
                <a:sym typeface="Raleway"/>
              </a:rPr>
              <a:t>Ciclo de vida</a:t>
            </a:r>
            <a:endParaRPr b="1" sz="3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2" name="Google Shape;82;g8c779352ba_0_85"/>
          <p:cNvSpPr txBox="1"/>
          <p:nvPr/>
        </p:nvSpPr>
        <p:spPr>
          <a:xfrm>
            <a:off x="265500" y="1010125"/>
            <a:ext cx="8369700" cy="3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pt-BR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onAttach - </a:t>
            </a:r>
            <a:r>
              <a:rPr b="0" i="0" lang="pt-BR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 onAttach é onde podemos obter uma referência para a Activity pai.</a:t>
            </a:r>
            <a:endParaRPr b="0" i="0" sz="15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pt-BR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onCreate()</a:t>
            </a:r>
            <a:r>
              <a:rPr b="0" i="0" lang="pt-BR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- O sistema o chama ao criar o fragmento. </a:t>
            </a:r>
            <a:endParaRPr b="0" i="0" sz="15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pt-BR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onCreateView()</a:t>
            </a:r>
            <a:r>
              <a:rPr b="0" i="0" lang="pt-BR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- O onCreateView é onde você constrói ou infla sua interface, faz conexão com alguma fonte de dados e retorna à Activity pai para poder integrá-lo em sua hierarquia de Views.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1100"/>
              </a:spcBef>
              <a:spcAft>
                <a:spcPts val="60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pt-BR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onActivityCreated()</a:t>
            </a:r>
            <a:r>
              <a:rPr b="0" i="0" lang="pt-BR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- Isso notifica nosso Fragment que a Activity pai completou seu ciclo no onCreate e é aqui que podemos interagir com segurança com a interface de usuário.</a:t>
            </a:r>
            <a:endParaRPr b="0" i="0" sz="15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c779352ba_0_90"/>
          <p:cNvSpPr txBox="1"/>
          <p:nvPr>
            <p:ph idx="4294967295" type="title"/>
          </p:nvPr>
        </p:nvSpPr>
        <p:spPr>
          <a:xfrm>
            <a:off x="265500" y="282025"/>
            <a:ext cx="40452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pt-BR" sz="3600">
                <a:latin typeface="Raleway"/>
                <a:ea typeface="Raleway"/>
                <a:cs typeface="Raleway"/>
                <a:sym typeface="Raleway"/>
              </a:rPr>
              <a:t>Ciclo de vida</a:t>
            </a:r>
            <a:endParaRPr b="1" sz="3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8" name="Google Shape;88;g8c779352ba_0_90"/>
          <p:cNvSpPr txBox="1"/>
          <p:nvPr/>
        </p:nvSpPr>
        <p:spPr>
          <a:xfrm>
            <a:off x="265500" y="1235525"/>
            <a:ext cx="8369700" cy="28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pt-BR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onStart() - </a:t>
            </a:r>
            <a:r>
              <a:rPr b="0" i="0" lang="pt-BR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torna o fragmento visível para o usuário </a:t>
            </a:r>
            <a:endParaRPr b="0" i="0" sz="15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pt-BR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onResume()</a:t>
            </a:r>
            <a:r>
              <a:rPr b="0" i="0" lang="pt-BR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-  faz com que o fragmento comece a interagir com o usuário </a:t>
            </a:r>
            <a:endParaRPr b="0" i="0" sz="15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pt-BR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onPause()</a:t>
            </a:r>
            <a:r>
              <a:rPr b="0" i="0" lang="pt-BR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- O sistema chama esse método como o primeiro indício de que o usuário está saindo do fragmento (embora não seja sempre uma indicação de que o fragmento está sendo destruído).</a:t>
            </a:r>
            <a:endParaRPr b="0" i="0" sz="15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1100"/>
              </a:spcBef>
              <a:spcAft>
                <a:spcPts val="60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